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7" r:id="rId6"/>
    <p:sldId id="257" r:id="rId7"/>
    <p:sldId id="288" r:id="rId8"/>
    <p:sldId id="286" r:id="rId9"/>
    <p:sldId id="289" r:id="rId10"/>
    <p:sldId id="290" r:id="rId11"/>
    <p:sldId id="292" r:id="rId12"/>
    <p:sldId id="298" r:id="rId13"/>
    <p:sldId id="295" r:id="rId14"/>
    <p:sldId id="294" r:id="rId15"/>
    <p:sldId id="291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546A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F185E-714B-4544-BF05-E996BDD05E9C}" v="92" dt="2024-11-07T17:05:11.938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646" autoAdjust="0"/>
  </p:normalViewPr>
  <p:slideViewPr>
    <p:cSldViewPr snapToGrid="0">
      <p:cViewPr>
        <p:scale>
          <a:sx n="90" d="100"/>
          <a:sy n="90" d="100"/>
        </p:scale>
        <p:origin x="480" y="-523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9:13:28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623 304 24575,'1'1'0,"-1"0"0,0-1 0,1 1 0,-1 0 0,1-1 0,-1 1 0,1 0 0,0-1 0,-1 1 0,1 0 0,0-1 0,-1 1 0,1-1 0,0 0 0,-1 1 0,1-1 0,0 1 0,0-1 0,0 0 0,-1 0 0,1 1 0,0-1 0,0 0 0,0 0 0,0 0 0,0 0 0,-1 0 0,1 0 0,1 0 0,36-1 0,-29 1 0,-84-16 0,40 7 0,31 8 0,13 3 0,-8-2 0,0 0 0,0 0 0,0 1 0,0-1 0,0 0 0,0 0 0,0 1 0,0-1 0,0 1 0,0-1 0,0 0 0,-1 1 0,1 0 0,0-1 0,0 1 0,-1-1 0,1 1 0,0 0 0,-1 0 0,1-1 0,1 3 0,-3-3 0,1 1 0,-1-1 0,1 1 0,-1 0 0,1-1 0,-1 1 0,1-1 0,-1 0 0,1 1 0,-1-1 0,1 1 0,-1-1 0,0 0 0,1 1 0,-1-1 0,0 0 0,1 0 0,-1 0 0,0 1 0,1-1 0,-1 0 0,0 0 0,1 0 0,-1 0 0,0 0 0,1 0 0,-1 0 0,0-1 0,0 1 0,0 0 0,-5-1 0,0 0 0,0 0 0,1 0 0,-1-1 0,0 0 0,1 0 0,-1 0 0,1-1 0,-8-4 0,6 3 0,0 0 0,0 1 0,0 0 0,-13-4 0,-16-2 0,1-2 0,-36-17 0,50 18 0,1-1 0,1-1 0,-23-17 0,22 15 0,-1 0 0,-33-17 0,34 21 0,0-2 0,1 0 0,1 0 0,0-2 0,-23-23 0,55 46 0,0 0 0,24 10 0,-18-9 0,46 22 0,92 32 0,-67-31 0,104 52 0,-115-50 0,-39-17 0,-38-16 0,-5-1 0,-22-9 0,15 4 0,6 4 0,0-1 0,0 0 0,0 0 0,0 0 0,0-1 0,0 1 0,0-1 0,-4-3 0,50 7 0,-33-2 0,-4 0 0,0 1 0,0-1 0,0 1 0,0 0 0,8 3 0,-44-2 0,-19-6 0,82 15 120,-12-3-1605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9:13:34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24575,'0'1'0,"1"1"0,-1-1 0,1 1 0,0-1 0,-1 1 0,1-1 0,0 0 0,0 1 0,0-1 0,0 0 0,0 0 0,0 0 0,0 0 0,1 1 0,-1-2 0,0 1 0,1 0 0,-1 0 0,3 1 0,36 16 0,-29-13 0,-2-2 0,1 0 0,0-1 0,0 0 0,1 0 0,-1-1 0,0-1 0,14 0 0,21 2 0,108 15 0,-16-4 0,102 5 0,-144-13 0,-40 0 0,1-2 0,60-6 0,-99-1-1365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9:13:50.3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752 338 24575,'-9'0'0,"-7"0"0,1 0 0,-1 1 0,1 1 0,-18 4 0,30-6 0,0 1 0,0 0 0,0 0 0,0 0 0,1 0 0,-1 0 0,0 1 0,0-1 0,1 1 0,-1 0 0,1 0 0,-1 0 0,1 0 0,0 0 0,0 0 0,0 1 0,0-1 0,0 1 0,1 0 0,-1-1 0,1 1 0,0 0 0,-1 0 0,1 0 0,1 0 0,-1 0 0,-1 4 0,3-5 0,-1 0 0,0 0 0,1 0 0,-1 1 0,1-1 0,0 0 0,0 0 0,0 0 0,0 0 0,0 0 0,0 0 0,0 0 0,1-1 0,-1 1 0,1 0 0,-1-1 0,1 1 0,-1-1 0,1 1 0,0-1 0,0 0 0,0 0 0,0 0 0,0 0 0,0 0 0,3 1 0,3 2 0,1-1 0,-1-1 0,1 1 0,0-1 0,11 1 0,-17-2 0,0-1 0,-1 0 0,1 0 0,0-1 0,-1 1 0,1 0 0,0-1 0,-1 1 0,1-1 0,-1 0 0,1 0 0,-1 0 0,1 0 0,-1-1 0,0 1 0,1-1 0,-1 1 0,0-1 0,0 0 0,0 0 0,0 0 0,0 0 0,2-3 0,-3 3 0,0 0 0,0 0 0,-1 0 0,1 0 0,0-1 0,-1 1 0,1 0 0,-1 0 0,0-1 0,0 1 0,0 0 0,0-1 0,0 1 0,0 0 0,-1 0 0,1-1 0,-1 1 0,0 0 0,1 0 0,-1 0 0,0 0 0,0 0 0,0 0 0,-1 0 0,1 0 0,0 0 0,-1 0 0,-2-2 0,1 0 0,-2 1 0,1-1 0,0 1 0,-1-1 0,1 2 0,-1-1 0,0 0 0,0 1 0,0 0 0,0 0 0,0 0 0,-1 1 0,1 0 0,0 0 0,-1 0 0,1 0 0,-8 1 0,-10 1 0,1 1 0,0 1 0,-22 6 0,3-1 0,28-6 0,11-1 0,0-1 0,0 1 0,0-1 0,-1 0 0,1 1 0,0-1 0,0 0 0,0 0 0,0 0 0,0-1 0,-1 1 0,1 0 0,0-1 0,0 0 0,0 1 0,0-1 0,0 0 0,0 0 0,-2-1 0,-100-55 0,68 39 0,0-2 0,-54-39 0,87 57 0,0-1 0,1 1 0,0-1 0,-1 1 0,1-1 0,0 0 0,0 0 0,1 0 0,-1 0 0,0 0 0,1 0 0,0 0 0,-1-5 0,-7-13 0,5 14 0,-1 0 0,1 1 0,-2 0 0,1 0 0,-1 0 0,0 0 0,-11-7 0,-18-19 0,-8-20 0,75 63 0,341 198 0,-350-198 0,1-1 0,37 11 0,-42-16 0,-1 1 0,1 1 0,-1 0 0,0 2 0,24 15 0,-27-12 0,1-1 0,1 0 0,0-2 0,0 0 0,1 0 0,0-2 0,33 10 0,-40-15 0,-1 0 0,0 1 0,0 1 0,0 0 0,0 0 0,-1 1 0,0 0 0,0 1 0,0 0 0,11 10 0,-12-11 0,0-1 0,0-1 0,0 1 0,0-1 0,0 0 0,16 2 0,4 3 0,141 41 0,-113-35 0,-41-11 0,0 0 0,-1 2 0,16 5 0,-76-5 0,35-4 0,-31-3 0,41 2 0,0 0 0,1 0 0,-1 0 0,0 0 0,0 0 0,1 0 0,-1 0 0,0-1 0,1 1 0,-1 0 0,0 0 0,1-1 0,-1 1 0,0-1 0,1 1 0,-1-1 0,1 1 0,-1-1 0,1 1 0,-1-1 0,1 1 0,-1-1 0,1 1 0,0-1 0,-1 0 0,1 1 0,0-1 0,-1 0 0,1 1 0,0-1 0,0 0 0,0 1 0,-1-1 0,1 0 0,0 0 0,0 1 0,0-1 0,0 0 0,0 0 0,1 1 0,-1-1 0,0 0 0,0 1 0,0-1 0,1-1 0,0 2 0,-1-1 0,1 1 0,-1-1 0,1 1 0,0 0 0,-1-1 0,1 1 0,0 0 0,-1 0 0,1 0 0,0-1 0,0 1 0,-1 0 0,1 0 0,0 0 0,0 0 0,-1 0 0,1 0 0,0 0 0,0 0 0,-1 1 0,1-1 0,0 0 0,-1 0 0,1 0 0,0 1 0,-1-1 0,1 0 0,0 1 0,30 13 0,-23-10 0,4 1 0,1 0 0,0 0 0,0-2 0,0 1 0,1-2 0,-1 0 0,1 0 0,17-1 0,-29-1 0,1 0 0,-1 0 0,0 0 0,1 1 0,-1-1 0,0 1 0,0-1 0,1 1 0,-1 0 0,4 2 0,-6-3 0,0 0 0,0 0 0,0 0 0,0 0 0,0 0 0,0 0 0,1 0 0,-1 0 0,0 0 0,0 1 0,0-1 0,0 0 0,0 0 0,0 0 0,0 0 0,0 0 0,0 0 0,0 1 0,0-1 0,0 0 0,0 0 0,0 0 0,0 0 0,0 0 0,0 1 0,0-1 0,0 0 0,0 0 0,0 0 0,0 0 0,0 0 0,0 1 0,0-1 0,0 0 0,0 0 0,0 0 0,0 0 0,0 0 0,0 1 0,0-1 0,0 0 0,-1 0 0,1 0 0,0 0 0,0 0 0,0 0 0,-16 6 0,-24-3 0,36-3 0,26 0 0,20 0 0,-1 2 0,0 1 0,50 12 0,-52-6 0,60 10 0,49 12 0,-25-21 0,-95-5 0,54 2 0,45-2 0,-91-7 0,-1-1 0,38-8 0,-24 3 0,38-2 0,-62 9 0,0-1 0,0-1 0,0-2 0,-1 0 0,34-13 0,-37 7 0,-1 0 0,0-1 0,-1-1 0,18-17 0,-13 11 0,41-25 0,-6 12 0,-2-3 0,77-62 0,-120 85 24,142-133-1413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9:14:00.7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3863 536 24575,'-11'8'0,"1"0"0,-1 0 0,0-1 0,-1 0 0,0-1 0,0 0 0,0-1 0,-1-1 0,1 0 0,-18 3 0,-17 2 0,-70 3 0,101-11 0,-100 5 0,68-5 0,-1 1 0,1 3 0,0 2 0,-76 21 0,-246 115 0,249-93 0,95-39 0,-1-1 0,0-2 0,-1 0 0,0-2 0,0-1 0,0-1 0,-1-2 0,1-1 0,-1-1 0,0-1 0,1-1 0,0-2 0,-43-11 0,-53-26 0,83 25 0,-1 2 0,0 2 0,0 2 0,-56-6 0,41 9 0,1-3 0,-1-3 0,-65-24 0,-14-2 0,9 8 0,-1 5 0,-171-11 0,242 30 0,0-2 0,-71-21 0,2 0 0,93 21 0,-48-18 0,4 0 0,68 25 0,0 0 0,1-1 0,-1 0 0,1 0 0,0-1 0,0 0 0,0-1 0,0 0 0,1 0 0,0 0 0,0-1 0,0 0 0,1-1 0,-1 0 0,2 1 0,-1-2 0,1 1 0,-6-11 0,-4-11 0,2 0 0,-16-49 0,26 69 0,0 1 0,-1 0 0,0 0 0,-8-12 0,-9-18 0,20 38 0,1-1 0,0 1 0,0-1 0,0 1 0,0-1 0,0 1 0,0-1 0,0 1 0,0-1 0,0 1 0,0-1 0,0 0 0,0 1 0,1-1 0,-1 1 0,0-1 0,0 1 0,0-1 0,1 1 0,-1 0 0,0-1 0,1 1 0,-1-1 0,0 1 0,1-1 0,-1 1 0,1 0 0,-1-1 0,0 1 0,1 0 0,-1-1 0,1 1 0,-1 0 0,1 0 0,-1 0 0,1-1 0,-1 1 0,1 0 0,-1 0 0,1 0 0,-1 0 0,1 0 0,0 0 0,-1 0 0,1 0 0,-1 0 0,1 0 0,-1 0 0,1 0 0,0 1 0,37 2 0,-30-2 0,366 11 0,-365-12 0,233 11 0,-61-6 0,-311-11 0,-190-34 0,240 27 0,198 17 0,-36-3 0,53 6 0,85 3 0,-158-18 0,-48 5 0,1 1 0,21-1 0,107 3 0,200-23 0,-268 16 0,115 4 0,-111 4 0,461-6 0,-145-6 0,-232 7 0,91 2 0,50 3 0,-121-17 0,-8 11 0,-151-1 0,-20 5 0,-1 0 0,1 0 0,0 0 0,-1 0 0,1 1 0,0-1 0,0 1 0,-1 0 0,1 0 0,0 1 0,5 0 0,-8 2 0,-1 0 0,0 0 0,0-1 0,0 1 0,0 0 0,0 0 0,-1 0 0,1 0 0,-1 0 0,0-1 0,0 1 0,-2 4 0,1 0 0,-3 11 0,2-5 0,0-1 0,-1 1 0,-1-1 0,-10 21 0,12-29 0,1 0 0,-1 0 0,-1 0 0,1-1 0,0 1 0,-1-1 0,0 0 0,1 0 0,-1 0 0,-1-1 0,1 1 0,0-1 0,0 0 0,-1 0 0,1-1 0,-10 3 0,-23 3 0,-41 2 0,-19 5 0,-205 36 0,-6 2 0,124-10 0,-46 9 0,170-41 0,-116 5 0,22-18 0,-196-29 0,-14-1 0,237 23 0,-316-33 0,419 40 0,13 1 0,0 1 0,0 0 0,-14 1 0,60 18 0,171 64 0,-131-55 0,83 42 0,-153-67 0,0 0 0,-1 0 0,1 1 0,-1 0 0,1 0 0,-1 0 0,0 1 0,0-1 0,-1 1 0,1 0 0,-1 0 0,0 0 0,0 1 0,0-1 0,0 1 0,-1-1 0,0 1 0,0 0 0,3 10 0,1 13-1365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08822" cy="68580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10643508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66088" y="2652713"/>
            <a:ext cx="5394959" cy="343693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7920" y="1447800"/>
            <a:ext cx="4214010" cy="421401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76" r:id="rId11"/>
    <p:sldLayoutId id="2147483661" r:id="rId12"/>
    <p:sldLayoutId id="2147483666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otfactory.eu/products/iot-sensors/lorawan-personal-tracker-for-indoor-outdoor-geolocation/" TargetMode="External"/><Relationship Id="rId7" Type="http://schemas.openxmlformats.org/officeDocument/2006/relationships/hyperlink" Target="https://iotfactory.eu/products/iot-sensors/3-in-1-co2-temperature-humidity-lorawan-senso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beskas.eu/el/sigma-s-key-w-rfid-tag-125khz-gia-access-control-pliktrol-s-key-w" TargetMode="External"/><Relationship Id="rId5" Type="http://schemas.openxmlformats.org/officeDocument/2006/relationships/hyperlink" Target="https://www.alibaba.com/product-detail/Factory-Price-Tuya-Smart-Lock-With_10000016991792.html?spm=a2700.7724857.0.0.43ddf4645UpZ8t" TargetMode="External"/><Relationship Id="rId4" Type="http://schemas.openxmlformats.org/officeDocument/2006/relationships/hyperlink" Target="https://iotfactory.eu/products/iot-sensors/lorawan-workspace-occupancy-measurement-sensor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pawebapp.epa.ie/licences/lic_eDMS/090151b280725039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hyperlink" Target="https://www.siemens.com/global/en/products/buildings/desigo-building-automation/building-management/desigo-cc.html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ntech.com/" TargetMode="External"/><Relationship Id="rId5" Type="http://schemas.openxmlformats.org/officeDocument/2006/relationships/hyperlink" Target="https://www.cisco.com/c/en/us/solutions/collateral/enterprise-networks/dna-spaces/dna-spaces-mfg-st.html?oid=Wprswt028206" TargetMode="External"/><Relationship Id="rId4" Type="http://schemas.openxmlformats.org/officeDocument/2006/relationships/hyperlink" Target="https://www.honeywellforge.ai/us/en/industries/infrastructure" TargetMode="External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232913"/>
            <a:ext cx="7096933" cy="3830130"/>
          </a:xfrm>
        </p:spPr>
        <p:txBody>
          <a:bodyPr/>
          <a:lstStyle/>
          <a:p>
            <a:r>
              <a:rPr lang="en-US" dirty="0"/>
              <a:t>INDUSTRIAL</a:t>
            </a:r>
            <a:br>
              <a:rPr lang="en-US" dirty="0"/>
            </a:br>
            <a:r>
              <a:rPr lang="en-US" dirty="0"/>
              <a:t>SPATIAL</a:t>
            </a:r>
            <a:br>
              <a:rPr lang="en-US" dirty="0"/>
            </a:br>
            <a:r>
              <a:rPr lang="en-US" dirty="0"/>
              <a:t>AUTHORIZATION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65A95-C0EF-9C0F-75E6-487029C002FC}"/>
              </a:ext>
            </a:extLst>
          </p:cNvPr>
          <p:cNvSpPr txBox="1">
            <a:spLocks/>
          </p:cNvSpPr>
          <p:nvPr/>
        </p:nvSpPr>
        <p:spPr>
          <a:xfrm>
            <a:off x="3498317" y="4849906"/>
            <a:ext cx="7096933" cy="1526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l-G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Αρχοντής Κοσμάς 1084020</a:t>
            </a:r>
          </a:p>
          <a:p>
            <a:pPr algn="r">
              <a:lnSpc>
                <a:spcPct val="100000"/>
              </a:lnSpc>
            </a:pPr>
            <a:r>
              <a:rPr lang="el-G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Ασπιώτη Μαρία 1083881</a:t>
            </a:r>
          </a:p>
          <a:p>
            <a:pPr algn="r">
              <a:lnSpc>
                <a:spcPct val="100000"/>
              </a:lnSpc>
            </a:pPr>
            <a:r>
              <a:rPr lang="el-G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ΗΜΤΥ- 2024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220993"/>
            <a:ext cx="9692640" cy="1371600"/>
          </a:xfrm>
        </p:spPr>
        <p:txBody>
          <a:bodyPr/>
          <a:lstStyle/>
          <a:p>
            <a:r>
              <a:rPr lang="en-US" dirty="0"/>
              <a:t>Dashboard Draft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9A705-E123-1C6C-EC93-CEE377B741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3" y="1753026"/>
            <a:ext cx="2693306" cy="488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last known location of a worker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Receive alarms, alerts, resolve incident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camera footage, sensor readings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View worker locations historically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Open/lock electronic doors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 facilities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FD8D3D14-313E-8ED7-7BE9-2E3D506F17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041380"/>
              </p:ext>
            </p:extLst>
          </p:nvPr>
        </p:nvGraphicFramePr>
        <p:xfrm>
          <a:off x="4216400" y="2087563"/>
          <a:ext cx="6771640" cy="406165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92910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692910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692910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92910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869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4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4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869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4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74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D8C3FE3B-F85A-3C03-5926-0E5F02A72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4569" y="1753026"/>
            <a:ext cx="6883471" cy="48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489" y="457199"/>
            <a:ext cx="5943599" cy="1920240"/>
          </a:xfrm>
        </p:spPr>
        <p:txBody>
          <a:bodyPr/>
          <a:lstStyle/>
          <a:p>
            <a:r>
              <a:rPr lang="en-US" dirty="0"/>
              <a:t>Devices &amp; Equipment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7FC500-BBFB-3AA4-BEDE-038CB94FFF61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823108" y="640080"/>
            <a:ext cx="4297680" cy="4297680"/>
          </a:xfrm>
        </p:spPr>
        <p:txBody>
          <a:bodyPr/>
          <a:lstStyle/>
          <a:p>
            <a:r>
              <a:rPr lang="en-US" dirty="0"/>
              <a:t>Employees:</a:t>
            </a:r>
          </a:p>
          <a:p>
            <a:r>
              <a:rPr lang="en-US" u="sng" dirty="0"/>
              <a:t>~1000 </a:t>
            </a:r>
            <a:r>
              <a:rPr lang="en-US" i="1" u="sng" dirty="0"/>
              <a:t>(4,900 in reality)</a:t>
            </a:r>
          </a:p>
          <a:p>
            <a:r>
              <a:rPr lang="en-US" dirty="0"/>
              <a:t>Facilities:</a:t>
            </a:r>
          </a:p>
          <a:p>
            <a:r>
              <a:rPr lang="en-US" u="sng" dirty="0"/>
              <a:t>15 </a:t>
            </a:r>
            <a:r>
              <a:rPr lang="en-US" i="1" u="sng" dirty="0"/>
              <a:t>(&gt;30 in reality)</a:t>
            </a:r>
          </a:p>
          <a:p>
            <a:r>
              <a:rPr lang="en-US" dirty="0"/>
              <a:t>Specialized Areas (Cleanrooms):</a:t>
            </a:r>
          </a:p>
          <a:p>
            <a:r>
              <a:rPr lang="en-US" u="sng" dirty="0"/>
              <a:t>4 </a:t>
            </a:r>
            <a:r>
              <a:rPr lang="en-US" i="1" u="sng" dirty="0"/>
              <a:t>(~5 in reality)</a:t>
            </a:r>
          </a:p>
          <a:p>
            <a:r>
              <a:rPr lang="en-US" i="1" dirty="0"/>
              <a:t>(est. 1 for each fab)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C7B5A-A5C3-15D4-DF71-B692D28942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49900" y="2706688"/>
            <a:ext cx="5943600" cy="33829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ysClr val="windowText" lastClr="000000"/>
                </a:solidFill>
                <a:uFill>
                  <a:solidFill>
                    <a:schemeClr val="bg1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BLE beacons, BT receivers</a:t>
            </a:r>
          </a:p>
          <a:p>
            <a:r>
              <a:rPr lang="en-US" u="sng" dirty="0">
                <a:solidFill>
                  <a:sysClr val="windowText" lastClr="000000"/>
                </a:solidFill>
                <a:uFill>
                  <a:solidFill>
                    <a:schemeClr val="bg1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GPS trackers</a:t>
            </a:r>
            <a:r>
              <a:rPr lang="en-US" dirty="0"/>
              <a:t>, LoRa Gateways</a:t>
            </a:r>
          </a:p>
          <a:p>
            <a:r>
              <a:rPr lang="en-US" dirty="0"/>
              <a:t>Cameras</a:t>
            </a:r>
            <a:r>
              <a:rPr lang="el-GR" dirty="0"/>
              <a:t>, 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Occupancy Measurement Sensor</a:t>
            </a:r>
            <a:endParaRPr lang="en-US" u="sng" dirty="0">
              <a:uFill>
                <a:solidFill>
                  <a:schemeClr val="bg1"/>
                </a:solidFill>
              </a:uFill>
            </a:endParaRPr>
          </a:p>
          <a:p>
            <a:r>
              <a:rPr lang="en-US" dirty="0"/>
              <a:t>SOS buttons</a:t>
            </a:r>
          </a:p>
          <a:p>
            <a:r>
              <a:rPr lang="en-US" u="sng" dirty="0">
                <a:solidFill>
                  <a:sysClr val="windowText" lastClr="000000"/>
                </a:solidFill>
                <a:uFill>
                  <a:solidFill>
                    <a:schemeClr val="bg1"/>
                  </a:solidFill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Smart locks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, </a:t>
            </a:r>
            <a:r>
              <a:rPr lang="en-US" u="sng" dirty="0">
                <a:solidFill>
                  <a:sysClr val="windowText" lastClr="000000"/>
                </a:solidFill>
                <a:uFill>
                  <a:solidFill>
                    <a:schemeClr val="bg1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RFID tags</a:t>
            </a:r>
            <a:r>
              <a:rPr lang="en-US" dirty="0"/>
              <a:t>/</a:t>
            </a:r>
            <a:r>
              <a:rPr lang="en-US" dirty="0" err="1"/>
              <a:t>WiFi</a:t>
            </a:r>
            <a:r>
              <a:rPr lang="en-US" dirty="0"/>
              <a:t> connectivity</a:t>
            </a:r>
          </a:p>
          <a:p>
            <a:r>
              <a:rPr lang="en-US" dirty="0"/>
              <a:t>Particle Counters, Light Intensity Sensors</a:t>
            </a:r>
          </a:p>
          <a:p>
            <a:r>
              <a:rPr lang="en-US" u="sng" dirty="0">
                <a:solidFill>
                  <a:sysClr val="windowText" lastClr="000000"/>
                </a:solidFill>
                <a:uFill>
                  <a:solidFill>
                    <a:schemeClr val="bg1"/>
                  </a:solidFill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Temperature, Humidity, CO</a:t>
            </a:r>
            <a:r>
              <a:rPr lang="en-US" u="sng" baseline="-25000" dirty="0">
                <a:solidFill>
                  <a:sysClr val="windowText" lastClr="000000"/>
                </a:solidFill>
                <a:uFill>
                  <a:solidFill>
                    <a:schemeClr val="bg1"/>
                  </a:solidFill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u="sng" dirty="0">
                <a:solidFill>
                  <a:sysClr val="windowText" lastClr="000000"/>
                </a:solidFill>
                <a:uFill>
                  <a:solidFill>
                    <a:schemeClr val="bg1"/>
                  </a:solidFill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Sensors</a:t>
            </a:r>
            <a:r>
              <a:rPr lang="en-US" u="sng" baseline="-25000" dirty="0">
                <a:solidFill>
                  <a:sysClr val="windowText" lastClr="000000"/>
                </a:solidFill>
                <a:uFill>
                  <a:solidFill>
                    <a:schemeClr val="bg1"/>
                  </a:solidFill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l-GR" dirty="0"/>
              <a:t>Σε ποιον χρησιμεύει;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360433" y="1973821"/>
            <a:ext cx="4664075" cy="33321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Industrial Contexts – Manufacturing Complexes</a:t>
            </a:r>
          </a:p>
          <a:p>
            <a:pPr>
              <a:lnSpc>
                <a:spcPct val="150000"/>
              </a:lnSpc>
            </a:pPr>
            <a:r>
              <a:rPr lang="en-US" dirty="0"/>
              <a:t>Educational/Corporate Campuses</a:t>
            </a:r>
            <a:endParaRPr lang="el-GR" dirty="0"/>
          </a:p>
          <a:p>
            <a:pPr>
              <a:lnSpc>
                <a:spcPct val="150000"/>
              </a:lnSpc>
            </a:pPr>
            <a:r>
              <a:rPr lang="en-US" dirty="0"/>
              <a:t>Healthcare Facilities – Patient Monitoring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2" y="1973821"/>
            <a:ext cx="4664075" cy="333216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Multi-area complexes, where people tracking, asset monitoring is paramount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Facility Integrity and Access Control is critical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Specialized and unique facilities with high demands for security and control</a:t>
            </a: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l-GR" dirty="0"/>
              <a:t>ΕΥΧΑΡΙΣΤΟΥΜΕ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3720F8-A585-A869-A560-47B8856AD5C8}"/>
              </a:ext>
            </a:extLst>
          </p:cNvPr>
          <p:cNvSpPr/>
          <p:nvPr/>
        </p:nvSpPr>
        <p:spPr>
          <a:xfrm>
            <a:off x="6419036" y="2479729"/>
            <a:ext cx="5047130" cy="5579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AD5AF5-365D-D024-CADD-466B3193140E}"/>
              </a:ext>
            </a:extLst>
          </p:cNvPr>
          <p:cNvSpPr/>
          <p:nvPr/>
        </p:nvSpPr>
        <p:spPr>
          <a:xfrm>
            <a:off x="717176" y="2481077"/>
            <a:ext cx="5047130" cy="5579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10643508" cy="1371600"/>
          </a:xfrm>
        </p:spPr>
        <p:txBody>
          <a:bodyPr anchor="b">
            <a:normAutofit/>
          </a:bodyPr>
          <a:lstStyle/>
          <a:p>
            <a:r>
              <a:rPr lang="el-GR" dirty="0"/>
              <a:t>Η </a:t>
            </a:r>
            <a:r>
              <a:rPr lang="es-ES" dirty="0"/>
              <a:t>Startup </a:t>
            </a:r>
            <a:r>
              <a:rPr lang="el-GR" dirty="0"/>
              <a:t>μας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C8177-F0B6-B02C-3682-183D8307E9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22797" y="2511533"/>
            <a:ext cx="5394959" cy="547687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Mission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Statement</a:t>
            </a:r>
          </a:p>
        </p:txBody>
      </p:sp>
      <p:pic>
        <p:nvPicPr>
          <p:cNvPr id="5" name="Graphic 4" descr="Shield with solid fill">
            <a:extLst>
              <a:ext uri="{FF2B5EF4-FFF2-40B4-BE49-F238E27FC236}">
                <a16:creationId xmlns:a16="http://schemas.microsoft.com/office/drawing/2014/main" id="{368B64C5-8970-885A-5841-FA9356C5F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2601" y="198304"/>
            <a:ext cx="2153625" cy="2153625"/>
          </a:xfrm>
          <a:prstGeom prst="ellipse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36016A33-8626-BE24-A3C1-71112CFC3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4967" y="435789"/>
            <a:ext cx="1548891" cy="1548891"/>
          </a:xfrm>
          <a:prstGeom prst="rect">
            <a:avLst/>
          </a:prstGeom>
          <a:effectLst/>
        </p:spPr>
      </p:pic>
      <p:pic>
        <p:nvPicPr>
          <p:cNvPr id="9" name="Graphic 8" descr="Employee badge outline">
            <a:extLst>
              <a:ext uri="{FF2B5EF4-FFF2-40B4-BE49-F238E27FC236}">
                <a16:creationId xmlns:a16="http://schemas.microsoft.com/office/drawing/2014/main" id="{CA6DC307-AFD3-12C4-9ED2-5BEB1F4A6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9813" y="959224"/>
            <a:ext cx="520055" cy="50202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26543AE-EB24-3979-7B50-D5A43655403D}"/>
              </a:ext>
            </a:extLst>
          </p:cNvPr>
          <p:cNvSpPr txBox="1">
            <a:spLocks/>
          </p:cNvSpPr>
          <p:nvPr/>
        </p:nvSpPr>
        <p:spPr>
          <a:xfrm>
            <a:off x="574417" y="3182471"/>
            <a:ext cx="5394959" cy="337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33856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/>
              <a:t>To enhance safety, security and operational efficiency, and promote facility intelligence in high-tech manufacturing and industry.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D3EB3E-0691-F95C-B6FD-9EDFF976F0D2}"/>
              </a:ext>
            </a:extLst>
          </p:cNvPr>
          <p:cNvSpPr txBox="1">
            <a:spLocks/>
          </p:cNvSpPr>
          <p:nvPr/>
        </p:nvSpPr>
        <p:spPr>
          <a:xfrm>
            <a:off x="6245121" y="2537558"/>
            <a:ext cx="5394959" cy="547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33856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ISAS Solution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680F07-DDCB-D4E2-4377-0F28CB3B6A3F}"/>
              </a:ext>
            </a:extLst>
          </p:cNvPr>
          <p:cNvSpPr txBox="1">
            <a:spLocks/>
          </p:cNvSpPr>
          <p:nvPr/>
        </p:nvSpPr>
        <p:spPr>
          <a:xfrm>
            <a:off x="6222624" y="3182471"/>
            <a:ext cx="5394959" cy="337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33856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Our Industrial Spatial Authorization System (ISAS) leverages IoT-enabled sensors and devices to provide a comprehensive, data-driven solution for tracking personnel, managing secure access, monitoring environmental metrics, and delivering real-time alerts within complex industrial facilities.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42ED67-5560-151E-EF80-1C1939368EE9}"/>
              </a:ext>
            </a:extLst>
          </p:cNvPr>
          <p:cNvSpPr txBox="1">
            <a:spLocks/>
          </p:cNvSpPr>
          <p:nvPr/>
        </p:nvSpPr>
        <p:spPr>
          <a:xfrm>
            <a:off x="1203352" y="2476500"/>
            <a:ext cx="6788123" cy="11766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5400" dirty="0"/>
              <a:t>ΤΟ ΠΡΩΤΟ</a:t>
            </a:r>
            <a:r>
              <a:rPr lang="el-GR" sz="6000" dirty="0"/>
              <a:t> </a:t>
            </a:r>
            <a:r>
              <a:rPr lang="en-US" sz="6000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457200"/>
            <a:ext cx="5120640" cy="3200400"/>
          </a:xfrm>
        </p:spPr>
        <p:txBody>
          <a:bodyPr/>
          <a:lstStyle/>
          <a:p>
            <a:r>
              <a:rPr lang="en-US" u="sng" dirty="0">
                <a:uFill>
                  <a:solidFill>
                    <a:schemeClr val="bg1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 Ireland</a:t>
            </a:r>
            <a:endParaRPr lang="en-US" u="sng" dirty="0">
              <a:uFill>
                <a:solidFill>
                  <a:schemeClr val="bg1"/>
                </a:solidFill>
              </a:u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C9DE8-A5CC-4BE1-0DE5-CB15D01A7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8" y="3657600"/>
            <a:ext cx="5120640" cy="1828800"/>
          </a:xfrm>
        </p:spPr>
        <p:txBody>
          <a:bodyPr/>
          <a:lstStyle/>
          <a:p>
            <a:r>
              <a:rPr lang="en-US" dirty="0"/>
              <a:t>Leixlip</a:t>
            </a:r>
          </a:p>
          <a:p>
            <a:r>
              <a:rPr lang="en-US" dirty="0"/>
              <a:t>Collinstown Industrial Park</a:t>
            </a:r>
          </a:p>
        </p:txBody>
      </p:sp>
      <p:pic>
        <p:nvPicPr>
          <p:cNvPr id="9" name="Picture Placeholder 8" descr="A map of a city&#10;&#10;Description automatically generated">
            <a:extLst>
              <a:ext uri="{FF2B5EF4-FFF2-40B4-BE49-F238E27FC236}">
                <a16:creationId xmlns:a16="http://schemas.microsoft.com/office/drawing/2014/main" id="{D219B08B-FE69-4A92-9F77-1110C3AF78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502" b="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building&#10;&#10;Description automatically generated">
            <a:extLst>
              <a:ext uri="{FF2B5EF4-FFF2-40B4-BE49-F238E27FC236}">
                <a16:creationId xmlns:a16="http://schemas.microsoft.com/office/drawing/2014/main" id="{38BE117F-F4E9-7AE7-8632-93D0B7A8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96" y="326885"/>
            <a:ext cx="6289080" cy="6186907"/>
          </a:xfrm>
          <a:prstGeom prst="roundRect">
            <a:avLst>
              <a:gd name="adj" fmla="val 25066"/>
            </a:avLst>
          </a:prstGeom>
          <a:ln>
            <a:noFill/>
          </a:ln>
          <a:effectLst/>
        </p:spPr>
      </p:pic>
      <p:pic>
        <p:nvPicPr>
          <p:cNvPr id="9" name="Picture Placeholder 8" descr="An aerial view of a city&#10;&#10;Description automatically generated">
            <a:extLst>
              <a:ext uri="{FF2B5EF4-FFF2-40B4-BE49-F238E27FC236}">
                <a16:creationId xmlns:a16="http://schemas.microsoft.com/office/drawing/2014/main" id="{31F6A858-359B-CE5E-1C99-0D867C4D36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46" b="146"/>
          <a:stretch>
            <a:fillRect/>
          </a:stretch>
        </p:blipFill>
        <p:spPr>
          <a:xfrm>
            <a:off x="7577886" y="326886"/>
            <a:ext cx="4500562" cy="4521200"/>
          </a:xfrm>
          <a:effectLst>
            <a:softEdge rad="127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7E92985-3F32-A34B-F2D3-85FE4B5E8BC9}"/>
                  </a:ext>
                </a:extLst>
              </p14:cNvPr>
              <p14:cNvContentPartPr/>
              <p14:nvPr/>
            </p14:nvContentPartPr>
            <p14:xfrm>
              <a:off x="2856075" y="6693330"/>
              <a:ext cx="270720" cy="11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7E92985-3F32-A34B-F2D3-85FE4B5E8B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7075" y="6684690"/>
                <a:ext cx="2883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5389353-2B08-2AEC-4AE0-625AB362F9F0}"/>
                  </a:ext>
                </a:extLst>
              </p14:cNvPr>
              <p14:cNvContentPartPr/>
              <p14:nvPr/>
            </p14:nvContentPartPr>
            <p14:xfrm>
              <a:off x="3103035" y="6794850"/>
              <a:ext cx="389520" cy="45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5389353-2B08-2AEC-4AE0-625AB362F9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4395" y="6786210"/>
                <a:ext cx="4071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ED447AA-9919-0290-0302-5D3F13640D9E}"/>
                  </a:ext>
                </a:extLst>
              </p14:cNvPr>
              <p14:cNvContentPartPr/>
              <p14:nvPr/>
            </p14:nvContentPartPr>
            <p14:xfrm>
              <a:off x="2680035" y="6500010"/>
              <a:ext cx="1207440" cy="26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ED447AA-9919-0290-0302-5D3F13640D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7395" y="6437370"/>
                <a:ext cx="133308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8F7194A-6B7E-D683-241E-87B3B1886D62}"/>
                  </a:ext>
                </a:extLst>
              </p14:cNvPr>
              <p14:cNvContentPartPr/>
              <p14:nvPr/>
            </p14:nvContentPartPr>
            <p14:xfrm>
              <a:off x="2581395" y="6352770"/>
              <a:ext cx="1418760" cy="333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8F7194A-6B7E-D683-241E-87B3B1886D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8755" y="6289770"/>
                <a:ext cx="1544400" cy="4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/>
          <a:lstStyle/>
          <a:p>
            <a:r>
              <a:rPr lang="el-GR" dirty="0"/>
              <a:t>ΤΟ ΠΡΟΒΛΗΜΑ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813" y="2652713"/>
            <a:ext cx="9780587" cy="34369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Worker Safety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Securing Facilities – Access Control System</a:t>
            </a:r>
          </a:p>
          <a:p>
            <a:pPr>
              <a:lnSpc>
                <a:spcPct val="150000"/>
              </a:lnSpc>
            </a:pPr>
            <a:r>
              <a:rPr lang="en-US" dirty="0"/>
              <a:t>Facility Scheduling – Improper Entry</a:t>
            </a:r>
          </a:p>
          <a:p>
            <a:pPr>
              <a:lnSpc>
                <a:spcPct val="150000"/>
              </a:lnSpc>
            </a:pPr>
            <a:r>
              <a:rPr lang="en-US" dirty="0"/>
              <a:t>Evacuation &amp; Emergency Protocols</a:t>
            </a:r>
          </a:p>
          <a:p>
            <a:pPr>
              <a:lnSpc>
                <a:spcPct val="150000"/>
              </a:lnSpc>
            </a:pPr>
            <a:r>
              <a:rPr lang="en-US" dirty="0"/>
              <a:t>Integrity of Sensitive Zones/Rooms – Environmental Control</a:t>
            </a:r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601200" cy="1653371"/>
          </a:xfrm>
        </p:spPr>
        <p:txBody>
          <a:bodyPr/>
          <a:lstStyle/>
          <a:p>
            <a:r>
              <a:rPr lang="el-GR" dirty="0"/>
              <a:t>Η ΛΥΣΗ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23984"/>
            <a:ext cx="6918672" cy="333283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300" dirty="0"/>
              <a:t>S.O.S. buttons</a:t>
            </a:r>
          </a:p>
          <a:p>
            <a:pPr lvl="1">
              <a:lnSpc>
                <a:spcPct val="150000"/>
              </a:lnSpc>
            </a:pPr>
            <a:r>
              <a:rPr lang="en-US" sz="2300" dirty="0"/>
              <a:t>Worker Tracking – Historic View</a:t>
            </a:r>
          </a:p>
          <a:p>
            <a:pPr lvl="1">
              <a:lnSpc>
                <a:spcPct val="150000"/>
              </a:lnSpc>
            </a:pPr>
            <a:r>
              <a:rPr lang="en-US" sz="2300" dirty="0"/>
              <a:t>Smart locks, locking down facilities/rooms</a:t>
            </a:r>
          </a:p>
          <a:p>
            <a:pPr lvl="1">
              <a:lnSpc>
                <a:spcPct val="150000"/>
              </a:lnSpc>
            </a:pPr>
            <a:r>
              <a:rPr lang="en-US" sz="2300" dirty="0"/>
              <a:t>Alarms, Evacuation Path, Emergency Exits</a:t>
            </a:r>
          </a:p>
          <a:p>
            <a:pPr lvl="1">
              <a:lnSpc>
                <a:spcPct val="150000"/>
              </a:lnSpc>
            </a:pPr>
            <a:r>
              <a:rPr lang="en-US" sz="2300" dirty="0"/>
              <a:t>Environmental and Working Conditions Monitoring</a:t>
            </a:r>
          </a:p>
        </p:txBody>
      </p:sp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10643508" cy="1371600"/>
          </a:xfrm>
        </p:spPr>
        <p:txBody>
          <a:bodyPr/>
          <a:lstStyle/>
          <a:p>
            <a:r>
              <a:rPr lang="el-GR" dirty="0"/>
              <a:t>ΤΟ ΣΥΣΤΗΜΑ ΜΑΣ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166813" y="2652713"/>
            <a:ext cx="5394325" cy="3436937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300" dirty="0"/>
              <a:t>Unified Security </a:t>
            </a:r>
            <a:r>
              <a:rPr lang="en-US" sz="2300" dirty="0"/>
              <a:t>&amp; Access Control System for Industrial Applications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Singular Dashboard – Unified Functions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Specialized Monitoring for Areas of Interest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E1B4C8D-97ED-04D7-7575-A580A783E0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836" r="4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86" y="98610"/>
            <a:ext cx="9779183" cy="801129"/>
          </a:xfrm>
        </p:spPr>
        <p:txBody>
          <a:bodyPr/>
          <a:lstStyle/>
          <a:p>
            <a:r>
              <a:rPr lang="el-GR" dirty="0"/>
              <a:t>Ανταγωνιστικές Λύσεις</a:t>
            </a:r>
            <a:endParaRPr lang="en-US" dirty="0"/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E45D850A-4F58-6F54-953E-5ADC96B2EE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128778"/>
              </p:ext>
            </p:extLst>
          </p:nvPr>
        </p:nvGraphicFramePr>
        <p:xfrm>
          <a:off x="1426812" y="1187960"/>
          <a:ext cx="8900529" cy="490401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50782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449657">
                  <a:extLst>
                    <a:ext uri="{9D8B030D-6E8A-4147-A177-3AD203B41FA5}">
                      <a16:colId xmlns:a16="http://schemas.microsoft.com/office/drawing/2014/main" val="1160216752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532964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  <a:gridCol w="1317812">
                  <a:extLst>
                    <a:ext uri="{9D8B030D-6E8A-4147-A177-3AD203B41FA5}">
                      <a16:colId xmlns:a16="http://schemas.microsoft.com/office/drawing/2014/main" val="1835075776"/>
                    </a:ext>
                  </a:extLst>
                </a:gridCol>
              </a:tblGrid>
              <a:tr h="601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Siemens Desigo CC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Honeywell Forge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Cisco Spaces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Kantech (Tyco </a:t>
                      </a:r>
                      <a:r>
                        <a:rPr lang="en-US" sz="1800" u="none" dirty="0">
                          <a:solidFill>
                            <a:srgbClr val="FFFFFF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Sec</a:t>
                      </a:r>
                      <a:r>
                        <a:rPr lang="en-US" sz="1800" u="none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.) </a:t>
                      </a:r>
                      <a:endParaRPr lang="en-US" sz="1800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Our Solution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871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Worker Tracking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871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Access Control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9661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Video Surveillance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Environment- Room control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871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Automation &amp; Asset Management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8ADBE61-573D-C9D0-CAF2-954B3D0488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1059" y="2971800"/>
            <a:ext cx="457200" cy="45720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08F87AA-BE51-41B2-A2E4-EBD6AE48B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1059" y="3841376"/>
            <a:ext cx="457200" cy="4572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68AAC275-B79A-150D-09FA-F341E5B96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9683" y="4710952"/>
            <a:ext cx="457200" cy="4572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8B7747A6-6F6F-B16E-1FB4-19CAA815F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64777" y="5441440"/>
            <a:ext cx="457200" cy="4572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DA7DEBDD-00FE-7E6D-622D-8872579F6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64777" y="4696019"/>
            <a:ext cx="457200" cy="4572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36976D86-B0BD-20DD-33FA-1CE8C72A7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1312" y="5441440"/>
            <a:ext cx="457200" cy="45720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0FFB5E7A-FBA4-3E07-B46B-749E2CDB87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1312" y="4696019"/>
            <a:ext cx="457200" cy="45720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008B0815-EDBA-E90E-85A4-C65A651F54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1312" y="2069360"/>
            <a:ext cx="457200" cy="45720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72DEAF1F-555E-0AF4-1E99-119466877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8065" y="2069360"/>
            <a:ext cx="457200" cy="457200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E82503B1-7193-93AC-1ABC-32A2FF431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8065" y="2971800"/>
            <a:ext cx="457200" cy="45720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70B44DC3-8FBF-AA6A-D8E4-3AE4848489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6218" y="2069360"/>
            <a:ext cx="457200" cy="457200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DAE3E8BC-A592-115E-59DB-289AE578F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6218" y="2971800"/>
            <a:ext cx="457200" cy="45720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CBC01F52-CA74-399F-42DC-2C1FA517C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6218" y="3793579"/>
            <a:ext cx="457200" cy="45720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8F2FA1DC-8B29-F69F-D758-FAEBA3362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6218" y="469601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E52C7A-8834-4F18-859F-7167A187E13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413</Words>
  <Application>Microsoft Office PowerPoint</Application>
  <PresentationFormat>Widescreen</PresentationFormat>
  <Paragraphs>107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Custom</vt:lpstr>
      <vt:lpstr>INDUSTRIAL SPATIAL AUTHORIZATION</vt:lpstr>
      <vt:lpstr>Η Startup μας</vt:lpstr>
      <vt:lpstr>PowerPoint Presentation</vt:lpstr>
      <vt:lpstr>Intel Ireland</vt:lpstr>
      <vt:lpstr>PowerPoint Presentation</vt:lpstr>
      <vt:lpstr>ΤΟ ΠΡΟΒΛΗΜΑ</vt:lpstr>
      <vt:lpstr>Η ΛΥΣΗ</vt:lpstr>
      <vt:lpstr>ΤΟ ΣΥΣΤΗΜΑ ΜΑΣ</vt:lpstr>
      <vt:lpstr>Ανταγωνιστικές Λύσεις</vt:lpstr>
      <vt:lpstr>Dashboard Draft</vt:lpstr>
      <vt:lpstr>Devices &amp; Equipment</vt:lpstr>
      <vt:lpstr>Σε ποιον χρησιμεύει;</vt:lpstr>
      <vt:lpstr>ΕΥΧΑΡΙΣΤΟΥΜΕ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2023-12-12T16:04:07Z</dcterms:created>
  <dcterms:modified xsi:type="dcterms:W3CDTF">2024-11-07T19:55:56Z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